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4" r:id="rId3"/>
    <p:sldId id="261" r:id="rId4"/>
    <p:sldId id="257" r:id="rId5"/>
    <p:sldId id="258" r:id="rId6"/>
    <p:sldId id="259" r:id="rId7"/>
    <p:sldId id="273" r:id="rId8"/>
    <p:sldId id="268" r:id="rId9"/>
    <p:sldId id="260" r:id="rId10"/>
    <p:sldId id="263" r:id="rId11"/>
    <p:sldId id="269" r:id="rId12"/>
    <p:sldId id="270" r:id="rId13"/>
    <p:sldId id="262" r:id="rId14"/>
    <p:sldId id="271" r:id="rId15"/>
    <p:sldId id="264" r:id="rId16"/>
    <p:sldId id="265" r:id="rId17"/>
    <p:sldId id="272" r:id="rId18"/>
    <p:sldId id="266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88" autoAdjust="0"/>
    <p:restoredTop sz="94660"/>
  </p:normalViewPr>
  <p:slideViewPr>
    <p:cSldViewPr>
      <p:cViewPr varScale="1">
        <p:scale>
          <a:sx n="42" d="100"/>
          <a:sy n="42" d="100"/>
        </p:scale>
        <p:origin x="130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9E1CE-F580-435B-9CEB-DA96556109CC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C1BF5-27BD-4E31-9503-B0EE5408C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2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*Not a professor</a:t>
            </a:r>
            <a:r>
              <a:rPr lang="en-US" baseline="0" dirty="0" smtClean="0"/>
              <a:t> or student at the University of Chicago but she was loosely affiliated with them and worked with them to conduct research in the city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C1BF5-27BD-4E31-9503-B0EE5408CB9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44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9B25B-86B7-4DD4-885F-005E0CFCAF26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AB6E2-8AA6-48B5-A735-C8D1DCCCB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I See Dead People!: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History of Sociology &amp; Classical Sociological Theorists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Sociology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u="sng" dirty="0" smtClean="0"/>
              <a:t>Social Science,</a:t>
            </a:r>
            <a:r>
              <a:rPr lang="en-US" dirty="0" smtClean="0"/>
              <a:t> which is a study of the human/social world.</a:t>
            </a:r>
          </a:p>
          <a:p>
            <a:endParaRPr lang="en-US" u="sng" dirty="0"/>
          </a:p>
          <a:p>
            <a:r>
              <a:rPr lang="en-US" dirty="0" smtClean="0"/>
              <a:t>Using evidence-based research to explain the social world.</a:t>
            </a:r>
          </a:p>
          <a:p>
            <a:endParaRPr lang="en-US" dirty="0"/>
          </a:p>
          <a:p>
            <a:r>
              <a:rPr lang="en-US" dirty="0" smtClean="0"/>
              <a:t>Unlike sociologists, most people rely on </a:t>
            </a:r>
            <a:r>
              <a:rPr lang="en-US" u="sng" smtClean="0"/>
              <a:t>common sense</a:t>
            </a:r>
            <a:r>
              <a:rPr lang="en-US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4864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European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the first half of the history of sociology, the field was dominated entirely by European intellectuals.</a:t>
            </a:r>
            <a:endParaRPr lang="en-US" dirty="0"/>
          </a:p>
        </p:txBody>
      </p:sp>
      <p:pic>
        <p:nvPicPr>
          <p:cNvPr id="5" name="Picture 2" descr="http://www.worldcrops.org/images/content/europe_contin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657600"/>
            <a:ext cx="4000500" cy="2543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0"/>
            <a:ext cx="51054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b="1" u="sng" dirty="0" err="1" smtClean="0"/>
              <a:t>Auguste</a:t>
            </a:r>
            <a:r>
              <a:rPr lang="en-US" b="1" u="sng" dirty="0" smtClean="0"/>
              <a:t> Comte</a:t>
            </a:r>
            <a:r>
              <a:rPr lang="en-US" dirty="0"/>
              <a:t> </a:t>
            </a:r>
            <a:r>
              <a:rPr lang="en-US" dirty="0" smtClean="0"/>
              <a:t>(1798-1857)</a:t>
            </a:r>
          </a:p>
          <a:p>
            <a:pPr>
              <a:buNone/>
            </a:pPr>
            <a:r>
              <a:rPr lang="en-US" dirty="0" smtClean="0"/>
              <a:t>-French</a:t>
            </a:r>
          </a:p>
          <a:p>
            <a:pPr>
              <a:buNone/>
            </a:pPr>
            <a:r>
              <a:rPr lang="en-US" dirty="0" smtClean="0"/>
              <a:t>-Father of Sociology</a:t>
            </a:r>
          </a:p>
          <a:p>
            <a:pPr>
              <a:buNone/>
            </a:pPr>
            <a:r>
              <a:rPr lang="en-US" u="sng" dirty="0" smtClean="0"/>
              <a:t>Key Concepts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b="1" dirty="0" smtClean="0"/>
              <a:t>Positivism</a:t>
            </a:r>
            <a:r>
              <a:rPr lang="en-US" dirty="0" smtClean="0"/>
              <a:t> – Everything can be explained through scientific observation and reason</a:t>
            </a:r>
          </a:p>
          <a:p>
            <a:pPr>
              <a:buNone/>
            </a:pPr>
            <a:r>
              <a:rPr lang="en-US" b="1" dirty="0" smtClean="0"/>
              <a:t>Social Statics – </a:t>
            </a:r>
            <a:r>
              <a:rPr lang="en-US" dirty="0" smtClean="0"/>
              <a:t>The study of social stability and order</a:t>
            </a:r>
          </a:p>
          <a:p>
            <a:pPr>
              <a:buNone/>
            </a:pPr>
            <a:r>
              <a:rPr lang="en-US" b="1" dirty="0" smtClean="0"/>
              <a:t>Social Dynamics</a:t>
            </a:r>
            <a:r>
              <a:rPr lang="en-US" dirty="0" smtClean="0"/>
              <a:t> – The study of social change</a:t>
            </a:r>
            <a:endParaRPr lang="en-US" b="1" dirty="0" smtClean="0"/>
          </a:p>
        </p:txBody>
      </p:sp>
      <p:pic>
        <p:nvPicPr>
          <p:cNvPr id="2050" name="Picture 2" descr="http://d2hej51cni6o0x.cloudfront.net/images/magill/0111205085-Com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" y="0"/>
            <a:ext cx="402336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0"/>
            <a:ext cx="4800600" cy="6858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b="1" u="sng" dirty="0" smtClean="0"/>
              <a:t>Harriet Martineau</a:t>
            </a:r>
          </a:p>
          <a:p>
            <a:pPr>
              <a:buNone/>
            </a:pPr>
            <a:r>
              <a:rPr lang="en-US" dirty="0" smtClean="0"/>
              <a:t>(1802-1876)</a:t>
            </a:r>
          </a:p>
          <a:p>
            <a:pPr>
              <a:buNone/>
            </a:pPr>
            <a:r>
              <a:rPr lang="en-US" dirty="0" smtClean="0"/>
              <a:t>-English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Key Contribution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-Translated </a:t>
            </a:r>
            <a:r>
              <a:rPr lang="en-US" dirty="0" err="1" smtClean="0"/>
              <a:t>Auguste</a:t>
            </a:r>
            <a:r>
              <a:rPr lang="en-US" dirty="0" smtClean="0"/>
              <a:t> Comte’s work into English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Pioneered Feminism</a:t>
            </a:r>
          </a:p>
        </p:txBody>
      </p:sp>
      <p:pic>
        <p:nvPicPr>
          <p:cNvPr id="10242" name="Picture 2" descr="http://www.edp24.co.uk/polopoly_fs/1.3608193.1400588846!/image/image.jpg_gen/derivatives/landscape_630/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43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0"/>
            <a:ext cx="4800600" cy="6858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u="sng" dirty="0" smtClean="0"/>
              <a:t>Herbert Spencer</a:t>
            </a:r>
            <a:r>
              <a:rPr lang="en-US" dirty="0" smtClean="0"/>
              <a:t>(1820-1903), English</a:t>
            </a:r>
          </a:p>
          <a:p>
            <a:pPr>
              <a:buNone/>
            </a:pPr>
            <a:r>
              <a:rPr lang="en-US" u="sng" dirty="0" smtClean="0"/>
              <a:t>Key Concepts: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Functionalism</a:t>
            </a:r>
            <a:r>
              <a:rPr lang="en-US" dirty="0" smtClean="0"/>
              <a:t>: Society is a system – like the human body.</a:t>
            </a:r>
          </a:p>
          <a:p>
            <a:pPr>
              <a:buNone/>
            </a:pPr>
            <a:r>
              <a:rPr lang="en-US" b="1" dirty="0" smtClean="0"/>
              <a:t>Social Darwinism</a:t>
            </a:r>
            <a:r>
              <a:rPr lang="en-US" dirty="0" smtClean="0"/>
              <a:t> – Progress in society comes from a natural process that should be left alone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“The poor deserve to be poor, the rich deserve to be rich.”</a:t>
            </a:r>
          </a:p>
        </p:txBody>
      </p:sp>
      <p:pic>
        <p:nvPicPr>
          <p:cNvPr id="9218" name="Picture 2" descr="http://oll.libertyfund.org/media/W1siZiIsInBlb3BsZS8xNjUvMzg5cHgtSGVyYmVydF9TcGVuY2VyLmpwZyJdXQ/389px-Herbert_Spencer.jpg?sha=dd5e27eb9be7b4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67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“Things are the way they are because they are supposed to be.”</a:t>
            </a:r>
          </a:p>
          <a:p>
            <a:endParaRPr lang="en-US" dirty="0" smtClean="0"/>
          </a:p>
          <a:p>
            <a:r>
              <a:rPr lang="en-US" dirty="0" smtClean="0"/>
              <a:t>“Survival of the fittest.”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likes Spencer’s 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 business, Republicans, Capitalists</a:t>
            </a:r>
            <a:endParaRPr lang="en-US" dirty="0"/>
          </a:p>
        </p:txBody>
      </p:sp>
      <p:pic>
        <p:nvPicPr>
          <p:cNvPr id="31746" name="Picture 2" descr="Image result for big busine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2513" y="3124200"/>
            <a:ext cx="4561487" cy="3733800"/>
          </a:xfrm>
          <a:prstGeom prst="rect">
            <a:avLst/>
          </a:prstGeom>
          <a:noFill/>
        </p:spPr>
      </p:pic>
      <p:sp>
        <p:nvSpPr>
          <p:cNvPr id="31748" name="AutoShape 4" descr="Image result for republica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0" name="AutoShape 6" descr="Image result for republica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8" descr="http://cdn3.freedomoutpost.com/wp-content/uploads/2014/11/GOP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581400"/>
            <a:ext cx="2844800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0"/>
            <a:ext cx="5105400" cy="6858000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Emile Durkheim</a:t>
            </a:r>
            <a:r>
              <a:rPr lang="en-US" dirty="0" smtClean="0"/>
              <a:t> (1858-1917), French</a:t>
            </a:r>
            <a:endParaRPr lang="en-US" u="sng" dirty="0" smtClean="0"/>
          </a:p>
          <a:p>
            <a:pPr>
              <a:buNone/>
            </a:pPr>
            <a:r>
              <a:rPr lang="en-US" u="sng" dirty="0" smtClean="0"/>
              <a:t>Key Concepts:</a:t>
            </a:r>
          </a:p>
          <a:p>
            <a:pPr>
              <a:buNone/>
            </a:pPr>
            <a:r>
              <a:rPr lang="en-US" dirty="0" smtClean="0"/>
              <a:t>-Established sociology as an academic discipline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-Associated with Functionalism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-Helped to explain what makes societies and their individuals successful</a:t>
            </a:r>
          </a:p>
        </p:txBody>
      </p:sp>
      <p:pic>
        <p:nvPicPr>
          <p:cNvPr id="8194" name="Picture 2" descr="http://www.qotd.org/portraits/Durkheim,Emi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386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0"/>
            <a:ext cx="4800600" cy="6858000"/>
          </a:xfrm>
        </p:spPr>
        <p:txBody>
          <a:bodyPr/>
          <a:lstStyle/>
          <a:p>
            <a:pPr>
              <a:buNone/>
            </a:pPr>
            <a:r>
              <a:rPr lang="en-US" b="1" u="sng" dirty="0" smtClean="0"/>
              <a:t>Karl Marx</a:t>
            </a:r>
            <a:r>
              <a:rPr lang="en-US" dirty="0" smtClean="0"/>
              <a:t> (1818-1883)</a:t>
            </a:r>
          </a:p>
          <a:p>
            <a:pPr>
              <a:buNone/>
            </a:pPr>
            <a:r>
              <a:rPr lang="en-US" dirty="0" smtClean="0"/>
              <a:t>German</a:t>
            </a:r>
          </a:p>
          <a:p>
            <a:pPr>
              <a:buNone/>
            </a:pPr>
            <a:r>
              <a:rPr lang="en-US" u="sng" dirty="0" smtClean="0"/>
              <a:t>Key Concepts: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-Believed that social scientists should CHANGE the world and not merely study it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-Predicted that all industrial societies will contain two social classes…</a:t>
            </a:r>
            <a:endParaRPr lang="en-US" dirty="0"/>
          </a:p>
        </p:txBody>
      </p:sp>
      <p:pic>
        <p:nvPicPr>
          <p:cNvPr id="6146" name="Picture 2" descr="http://infed.org/mobi/wp-content/uploads/2013/01/karl-marx-wikimedia-comm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3387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Karl Marx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Bourgeoisie – Owners of the means of production (wealth creation)… 1%</a:t>
            </a:r>
          </a:p>
          <a:p>
            <a:endParaRPr lang="en-US" dirty="0" smtClean="0"/>
          </a:p>
          <a:p>
            <a:r>
              <a:rPr lang="en-US" dirty="0" smtClean="0"/>
              <a:t>Proletariat – working class that sells their labor to survive (everyone else)… 99%</a:t>
            </a:r>
          </a:p>
          <a:p>
            <a:endParaRPr lang="en-US" dirty="0" smtClean="0"/>
          </a:p>
          <a:p>
            <a:r>
              <a:rPr lang="en-US" dirty="0" smtClean="0"/>
              <a:t>Class conflict – tension between the bourgeoisie and proletariat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Karl Marx’s idea for a “perfect utopian society” where there would be no class, no centralized government, and democratic rule.</a:t>
            </a:r>
          </a:p>
          <a:p>
            <a:endParaRPr lang="en-US" dirty="0" smtClean="0"/>
          </a:p>
          <a:p>
            <a:r>
              <a:rPr lang="en-US" dirty="0" smtClean="0"/>
              <a:t>Karl Marx is associated with</a:t>
            </a:r>
          </a:p>
          <a:p>
            <a:pPr>
              <a:buNone/>
            </a:pPr>
            <a:r>
              <a:rPr lang="en-US" dirty="0" smtClean="0"/>
              <a:t>***CONFLICT THEORY***</a:t>
            </a:r>
          </a:p>
        </p:txBody>
      </p:sp>
      <p:pic>
        <p:nvPicPr>
          <p:cNvPr id="29698" name="Picture 2" descr="https://upload.wikimedia.org/wikipedia/commons/thumb/b/b7/Christian_communism_logo.svg/2000px-Christian_communism_logo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8511" y="4229099"/>
            <a:ext cx="2635489" cy="26289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0"/>
            <a:ext cx="4800600" cy="6858000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Max Weber</a:t>
            </a:r>
            <a:r>
              <a:rPr lang="en-US" dirty="0" smtClean="0"/>
              <a:t>(1864-1920)</a:t>
            </a:r>
          </a:p>
          <a:p>
            <a:pPr>
              <a:buNone/>
            </a:pPr>
            <a:r>
              <a:rPr lang="en-US" dirty="0" smtClean="0"/>
              <a:t>German</a:t>
            </a:r>
          </a:p>
          <a:p>
            <a:pPr>
              <a:buNone/>
            </a:pPr>
            <a:r>
              <a:rPr lang="en-US" u="sng" dirty="0" smtClean="0"/>
              <a:t>Key Concepts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b="1" dirty="0" err="1" smtClean="0"/>
              <a:t>Verstehen</a:t>
            </a:r>
            <a:r>
              <a:rPr lang="en-US" dirty="0" smtClean="0"/>
              <a:t> – Understanding social behavior by putting yourself in the place of others [empathy].</a:t>
            </a:r>
          </a:p>
          <a:p>
            <a:pPr>
              <a:buNone/>
            </a:pPr>
            <a:r>
              <a:rPr lang="en-US" b="1" dirty="0" smtClean="0"/>
              <a:t>Rationalization</a:t>
            </a:r>
            <a:r>
              <a:rPr lang="en-US" dirty="0" smtClean="0"/>
              <a:t> – emphasizing reason, logic, and planning and rejection of mysticism</a:t>
            </a:r>
          </a:p>
          <a:p>
            <a:pPr>
              <a:buNone/>
            </a:pPr>
            <a:r>
              <a:rPr lang="en-US" dirty="0" smtClean="0"/>
              <a:t>Example: Farming</a:t>
            </a:r>
            <a:endParaRPr lang="en-US" dirty="0"/>
          </a:p>
        </p:txBody>
      </p:sp>
      <p:pic>
        <p:nvPicPr>
          <p:cNvPr id="7170" name="Picture 2" descr="http://sociologytoolbox.com/wp-content/uploads/2013/09/photo-223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91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Weber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Pioneered research techniques that tried to eliminate bias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Sociology in the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field of Sociology changed dramatically in the early twentieth century…</a:t>
            </a:r>
          </a:p>
          <a:p>
            <a:endParaRPr lang="en-US" dirty="0" smtClean="0"/>
          </a:p>
          <a:p>
            <a:r>
              <a:rPr lang="en-US" dirty="0" smtClean="0"/>
              <a:t>American sociology became established and began to dominate the field – most notably the Chicago School.</a:t>
            </a:r>
            <a:endParaRPr lang="en-US" dirty="0"/>
          </a:p>
        </p:txBody>
      </p:sp>
      <p:pic>
        <p:nvPicPr>
          <p:cNvPr id="5122" name="Picture 2" descr="https://upload.wikimedia.org/wikipedia/commons/thumb/1/1a/US_flag_48_stars.svg/220px-US_flag_48_star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95500" cy="1104901"/>
          </a:xfrm>
          <a:prstGeom prst="rect">
            <a:avLst/>
          </a:prstGeom>
          <a:noFill/>
        </p:spPr>
      </p:pic>
      <p:pic>
        <p:nvPicPr>
          <p:cNvPr id="5124" name="Picture 4" descr="https://upload.wikimedia.org/wikipedia/commons/thumb/1/1a/US_flag_48_stars.svg/220px-US_flag_48_star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8500" y="5753099"/>
            <a:ext cx="2095500" cy="11049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Chicago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sociology department at the University of Chicago and their new methods became known as the “Chicago School”</a:t>
            </a:r>
          </a:p>
        </p:txBody>
      </p:sp>
      <p:pic>
        <p:nvPicPr>
          <p:cNvPr id="4098" name="Picture 2" descr="https://upload.wikimedia.org/wikipedia/commons/1/1a/Harper_Midway_Chica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3028950"/>
            <a:ext cx="5105400" cy="3829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Sociology </a:t>
            </a:r>
            <a:r>
              <a:rPr lang="en-US" dirty="0" err="1" smtClean="0"/>
              <a:t>vs</a:t>
            </a:r>
            <a:r>
              <a:rPr lang="en-US" dirty="0" smtClean="0"/>
              <a:t> New Sociology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Old European methods: Comparing societies historically at the macro level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New methods: Studying society as it is NOW using…</a:t>
            </a:r>
          </a:p>
          <a:p>
            <a:r>
              <a:rPr lang="en-US" dirty="0" smtClean="0"/>
              <a:t>Interviews, surveys, ethnographies, and observational methods.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Chicago School Sociologists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George Herbert Mead – Father of Symbolic </a:t>
            </a:r>
            <a:r>
              <a:rPr lang="en-US" dirty="0" err="1" smtClean="0"/>
              <a:t>Interactionism</a:t>
            </a:r>
            <a:r>
              <a:rPr lang="en-US" dirty="0" smtClean="0"/>
              <a:t>… emphasized the importance of language </a:t>
            </a:r>
          </a:p>
          <a:p>
            <a:endParaRPr lang="en-US" dirty="0" smtClean="0"/>
          </a:p>
          <a:p>
            <a:r>
              <a:rPr lang="en-US" dirty="0" smtClean="0"/>
              <a:t>Herbert </a:t>
            </a:r>
            <a:r>
              <a:rPr lang="en-US" dirty="0" err="1" smtClean="0"/>
              <a:t>Blumer</a:t>
            </a:r>
            <a:r>
              <a:rPr lang="en-US" dirty="0" smtClean="0"/>
              <a:t> – Student of Mead, gave SI it’s name.</a:t>
            </a:r>
          </a:p>
          <a:p>
            <a:endParaRPr lang="en-US" dirty="0" smtClean="0"/>
          </a:p>
          <a:p>
            <a:r>
              <a:rPr lang="en-US" dirty="0" smtClean="0"/>
              <a:t>Jane Addams – Founded Hull House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W.E.B. </a:t>
            </a:r>
            <a:r>
              <a:rPr lang="en-US" dirty="0" err="1" smtClean="0"/>
              <a:t>DuBois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Pioneered the study of race relations at Atlanta University</a:t>
            </a:r>
          </a:p>
          <a:p>
            <a:endParaRPr lang="en-US" dirty="0" smtClean="0"/>
          </a:p>
          <a:p>
            <a:r>
              <a:rPr lang="en-US" dirty="0" smtClean="0"/>
              <a:t>First African-American to earn a PhD</a:t>
            </a:r>
          </a:p>
          <a:p>
            <a:endParaRPr lang="en-US" dirty="0" smtClean="0"/>
          </a:p>
          <a:p>
            <a:r>
              <a:rPr lang="en-US" dirty="0" smtClean="0"/>
              <a:t>Forefather of Civil Rights movement</a:t>
            </a:r>
          </a:p>
          <a:p>
            <a:endParaRPr lang="en-US" dirty="0" smtClean="0"/>
          </a:p>
          <a:p>
            <a:r>
              <a:rPr lang="en-US" dirty="0" smtClean="0"/>
              <a:t>Founder of NAACP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589</Words>
  <Application>Microsoft Office PowerPoint</Application>
  <PresentationFormat>On-screen Show (4:3)</PresentationFormat>
  <Paragraphs>96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I See Dead People!:</vt:lpstr>
      <vt:lpstr>Sociology is…</vt:lpstr>
      <vt:lpstr>The European Period</vt:lpstr>
      <vt:lpstr>PowerPoint Presentation</vt:lpstr>
      <vt:lpstr>PowerPoint Presentation</vt:lpstr>
      <vt:lpstr>PowerPoint Presentation</vt:lpstr>
      <vt:lpstr>Functionalism</vt:lpstr>
      <vt:lpstr>Who likes Spencer’s ideas?</vt:lpstr>
      <vt:lpstr>PowerPoint Presentation</vt:lpstr>
      <vt:lpstr>PowerPoint Presentation</vt:lpstr>
      <vt:lpstr>Karl Marx</vt:lpstr>
      <vt:lpstr>Communism</vt:lpstr>
      <vt:lpstr>PowerPoint Presentation</vt:lpstr>
      <vt:lpstr>Max Weber </vt:lpstr>
      <vt:lpstr>Sociology in the US</vt:lpstr>
      <vt:lpstr>The Chicago School</vt:lpstr>
      <vt:lpstr>Old Sociology vs New Sociology</vt:lpstr>
      <vt:lpstr>Chicago School Sociologists</vt:lpstr>
      <vt:lpstr>W.E.B. DuBois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See Dead People!:</dc:title>
  <dc:creator>Meaghan</dc:creator>
  <cp:lastModifiedBy>Sterchi, Aaron</cp:lastModifiedBy>
  <cp:revision>13</cp:revision>
  <dcterms:created xsi:type="dcterms:W3CDTF">2015-08-20T00:18:41Z</dcterms:created>
  <dcterms:modified xsi:type="dcterms:W3CDTF">2016-02-02T13:35:51Z</dcterms:modified>
</cp:coreProperties>
</file>