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9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0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8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7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4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7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7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4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64B63-38D9-4153-9D08-5DE58AA9BD2C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F2EF4-A748-44F5-B7BF-FDA081B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4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dirty="0" smtClean="0"/>
              <a:t>Foreign Policy After the Cold War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1286" y="2279674"/>
            <a:ext cx="9144000" cy="1655762"/>
          </a:xfrm>
        </p:spPr>
        <p:txBody>
          <a:bodyPr/>
          <a:lstStyle/>
          <a:p>
            <a:r>
              <a:rPr lang="en-US" dirty="0" smtClean="0"/>
              <a:t>Chapter 33 – Section 4</a:t>
            </a:r>
            <a:endParaRPr lang="en-US" dirty="0"/>
          </a:p>
        </p:txBody>
      </p:sp>
      <p:pic>
        <p:nvPicPr>
          <p:cNvPr id="1026" name="Picture 2" descr="https://jamesperloff.files.wordpress.com/2015/01/peacemak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2714624"/>
            <a:ext cx="5143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uintheus.org/wp-content/uploads/2013/06/cold-wAR-612x3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97083"/>
            <a:ext cx="3753812" cy="206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vq.vassar.edu/issues/2014/03/images/vq-cold-war-ma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4278910"/>
            <a:ext cx="3775143" cy="257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1377"/>
            <a:ext cx="10515600" cy="1325563"/>
          </a:xfrm>
        </p:spPr>
        <p:txBody>
          <a:bodyPr/>
          <a:lstStyle/>
          <a:p>
            <a:r>
              <a:rPr lang="en-US" u="sng" dirty="0" smtClean="0"/>
              <a:t>In 1980…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7527046" cy="5032375"/>
          </a:xfrm>
        </p:spPr>
        <p:txBody>
          <a:bodyPr/>
          <a:lstStyle/>
          <a:p>
            <a:r>
              <a:rPr lang="en-US" dirty="0" smtClean="0"/>
              <a:t>During his campaign Reagan talked very sternly about how he would toughen the United States’ attitude toward the Soviet Union and “Communism.”</a:t>
            </a:r>
          </a:p>
          <a:p>
            <a:endParaRPr lang="en-US" dirty="0"/>
          </a:p>
          <a:p>
            <a:r>
              <a:rPr lang="en-US" dirty="0" smtClean="0"/>
              <a:t>When he took office in 1981, tensions between the U.S. and Soviet Union escalated dramatically and would continue until 1991.</a:t>
            </a:r>
            <a:endParaRPr lang="en-US" dirty="0"/>
          </a:p>
        </p:txBody>
      </p:sp>
      <p:pic>
        <p:nvPicPr>
          <p:cNvPr id="2050" name="Picture 2" descr="https://astewart02.files.wordpress.com/2012/02/r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46" y="716817"/>
            <a:ext cx="4498581" cy="592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79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1" y="211932"/>
            <a:ext cx="10515600" cy="1325563"/>
          </a:xfrm>
        </p:spPr>
        <p:txBody>
          <a:bodyPr/>
          <a:lstStyle/>
          <a:p>
            <a:r>
              <a:rPr lang="en-US" dirty="0" smtClean="0"/>
              <a:t>A New Era for the Soviet Union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2" y="1690688"/>
            <a:ext cx="10515600" cy="4351338"/>
          </a:xfrm>
        </p:spPr>
        <p:txBody>
          <a:bodyPr/>
          <a:lstStyle/>
          <a:p>
            <a:r>
              <a:rPr lang="en-US" dirty="0" smtClean="0"/>
              <a:t>In 1985, </a:t>
            </a:r>
            <a:r>
              <a:rPr lang="en-US" u="sng" dirty="0" smtClean="0"/>
              <a:t>Mikhail </a:t>
            </a:r>
            <a:r>
              <a:rPr lang="en-US" u="sng" dirty="0" smtClean="0"/>
              <a:t>Gorbachev</a:t>
            </a:r>
            <a:r>
              <a:rPr lang="en-US" dirty="0" smtClean="0"/>
              <a:t> became the general secretary of the Communist Party in the Soviet Union.</a:t>
            </a:r>
          </a:p>
          <a:p>
            <a:endParaRPr lang="en-US" u="sng" dirty="0"/>
          </a:p>
          <a:p>
            <a:r>
              <a:rPr lang="en-US" dirty="0" smtClean="0"/>
              <a:t>The Soviet Union was dealing with its own crippling recession in the 1980s – and Gorbachev inherited the mess.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45.media.tumblr.com/tumblr_m20un67H5E1qd4q8ao1_2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070" y="3595455"/>
            <a:ext cx="2334406" cy="326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media.giphy.com/media/uvU9WUwlj4SIg/giphy-facebook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464" y="4286249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4.bp.blogspot.com/_1PX8sswBIwg/TBUZiJRoVuI/AAAAAAAAAlE/QOQy7H_fUjw/s320/Gorb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026" y="211932"/>
            <a:ext cx="18669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4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35040" cy="1325563"/>
          </a:xfrm>
        </p:spPr>
        <p:txBody>
          <a:bodyPr/>
          <a:lstStyle/>
          <a:p>
            <a:r>
              <a:rPr lang="en-US" dirty="0" smtClean="0"/>
              <a:t>Increased Tension and an Arms 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7618"/>
            <a:ext cx="6035040" cy="5690382"/>
          </a:xfrm>
        </p:spPr>
        <p:txBody>
          <a:bodyPr/>
          <a:lstStyle/>
          <a:p>
            <a:r>
              <a:rPr lang="en-US" dirty="0" smtClean="0"/>
              <a:t>Reagan added pressure to the Soviets by increasing U.S. military spending (“Star Wars,” and more nuclear weapons)</a:t>
            </a:r>
          </a:p>
          <a:p>
            <a:endParaRPr lang="en-US" dirty="0"/>
          </a:p>
          <a:p>
            <a:r>
              <a:rPr lang="en-US" dirty="0" smtClean="0"/>
              <a:t>The Soviets attempted to keep up…and an arms race ensued.</a:t>
            </a:r>
          </a:p>
          <a:p>
            <a:endParaRPr lang="en-US" dirty="0"/>
          </a:p>
          <a:p>
            <a:r>
              <a:rPr lang="en-US" dirty="0" smtClean="0"/>
              <a:t>Gorbachev made some positive social changes in the country by taking steps toward freedom of the press and allowing citizens to criticize the government openly.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749" y="367360"/>
            <a:ext cx="6358251" cy="6195219"/>
          </a:xfrm>
          <a:prstGeom prst="rect">
            <a:avLst/>
          </a:prstGeom>
        </p:spPr>
      </p:pic>
      <p:pic>
        <p:nvPicPr>
          <p:cNvPr id="4102" name="Picture 6" descr="http://vignette4.wikia.nocookie.net/starwars/images/1/15/Deathstar_negwt.jpg/revision/latest?cb=201508170657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068" y="-92185"/>
            <a:ext cx="1509932" cy="150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00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Gorbachev Tries to Reduce 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Gorbachev </a:t>
            </a:r>
            <a:r>
              <a:rPr lang="en-US" dirty="0" smtClean="0"/>
              <a:t>knew that a decrease in Cold War tension would mean that the Soviet Union could decrease defense spending.</a:t>
            </a:r>
          </a:p>
          <a:p>
            <a:endParaRPr lang="en-US" dirty="0"/>
          </a:p>
          <a:p>
            <a:r>
              <a:rPr lang="en-US" dirty="0" smtClean="0"/>
              <a:t>He initiated the </a:t>
            </a:r>
            <a:r>
              <a:rPr lang="en-US" b="1" dirty="0" smtClean="0"/>
              <a:t>INF Treaty </a:t>
            </a:r>
            <a:r>
              <a:rPr lang="en-US" dirty="0" smtClean="0"/>
              <a:t>(Intermediate-Range Nuclear Forces Treaty) which encouraged European nations to make open on-site inspections of one another and to get rid of two types of nuclear missiles.</a:t>
            </a:r>
          </a:p>
          <a:p>
            <a:endParaRPr lang="en-US" dirty="0"/>
          </a:p>
          <a:p>
            <a:r>
              <a:rPr lang="en-US" dirty="0" smtClean="0"/>
              <a:t>It would all be for nothing…</a:t>
            </a:r>
            <a:endParaRPr lang="en-US" dirty="0"/>
          </a:p>
        </p:txBody>
      </p:sp>
      <p:pic>
        <p:nvPicPr>
          <p:cNvPr id="5122" name="Picture 2" descr="http://www.sjsapush.com/resources/1987%20Intermediate%20Nuclear%20Force%20Treaty%20(INF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87" y="4603164"/>
            <a:ext cx="276225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65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The Decline of the Soviet Union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6485206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In 1989, Problems in East Germany led to the tearing down of the Berlin Wall – a wall that had divided the country since the end of World War II. In 1990 the country finally reunited as the result of free-elections.</a:t>
            </a:r>
          </a:p>
          <a:p>
            <a:endParaRPr lang="en-US" dirty="0"/>
          </a:p>
          <a:p>
            <a:r>
              <a:rPr lang="en-US" dirty="0" smtClean="0"/>
              <a:t>In 1991, 14 non-Russian countries declares their independence from the Soviet Union – Gorbachev was forced to resign.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 descr="http://www.themoscowtimes.com/upload/iblock/28d/opin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1825624"/>
            <a:ext cx="557212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37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the Cold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dissolution of the Soviet Union, an interim government was formed in Russia led by Boris Yeltsin.</a:t>
            </a:r>
          </a:p>
          <a:p>
            <a:endParaRPr lang="en-US" dirty="0"/>
          </a:p>
          <a:p>
            <a:r>
              <a:rPr lang="en-US" dirty="0" smtClean="0"/>
              <a:t>In 1993, George Bush and Yeltsin announced the end of the Cold War which had been going on since 1945.</a:t>
            </a:r>
          </a:p>
          <a:p>
            <a:endParaRPr lang="en-US" dirty="0"/>
          </a:p>
          <a:p>
            <a:r>
              <a:rPr lang="en-US" dirty="0" smtClean="0"/>
              <a:t>Both countries agreed to cut their nuclear arsenals by 2/3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15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Communism Continues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1989, Chinese students began to protest their government in large numbers and held marches.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marches quickly grew into a massive demonstration in </a:t>
            </a:r>
            <a:r>
              <a:rPr lang="en-US" b="1" dirty="0" smtClean="0"/>
              <a:t>Tiananmen Square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response, the Chinese military rolled into Tiananmen Square slaughtering the protesters.   The Pro-democracy movement crumbled.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0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Nicaragua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1912, the U.S. government invaded Nicaragua to protect American investments and put </a:t>
            </a:r>
            <a:r>
              <a:rPr lang="en-US" dirty="0" err="1" smtClean="0"/>
              <a:t>Anastasio</a:t>
            </a:r>
            <a:r>
              <a:rPr lang="en-US" dirty="0" smtClean="0"/>
              <a:t> Somoza into power.</a:t>
            </a:r>
          </a:p>
          <a:p>
            <a:endParaRPr lang="en-US" dirty="0"/>
          </a:p>
          <a:p>
            <a:r>
              <a:rPr lang="en-US" dirty="0" smtClean="0"/>
              <a:t>His family held power for 42 years by rigging elections and assassinating political rivals.</a:t>
            </a:r>
          </a:p>
          <a:p>
            <a:endParaRPr lang="en-US" dirty="0"/>
          </a:p>
          <a:p>
            <a:r>
              <a:rPr lang="en-US" dirty="0" smtClean="0"/>
              <a:t>In 1979, a Civil War broke out because Nicaraguans wanted an end to the dictatorship.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0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Sandinistas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63040"/>
            <a:ext cx="8496886" cy="5394960"/>
          </a:xfrm>
        </p:spPr>
        <p:txBody>
          <a:bodyPr>
            <a:normAutofit/>
          </a:bodyPr>
          <a:lstStyle/>
          <a:p>
            <a:r>
              <a:rPr lang="en-US" dirty="0" smtClean="0"/>
              <a:t>The rebels were called the </a:t>
            </a:r>
            <a:r>
              <a:rPr lang="en-US" b="1" dirty="0" smtClean="0"/>
              <a:t>Sandinistas </a:t>
            </a:r>
            <a:r>
              <a:rPr lang="en-US" dirty="0" smtClean="0"/>
              <a:t>(named for a famous rebel killed in 1934, Sandino).</a:t>
            </a:r>
          </a:p>
          <a:p>
            <a:endParaRPr lang="en-US" dirty="0"/>
          </a:p>
          <a:p>
            <a:r>
              <a:rPr lang="en-US" dirty="0" smtClean="0"/>
              <a:t>The rebels toppled the government and took power in 1979. President Carter recognized the new government and send $83 million to help them rebuild – as did many other countries.</a:t>
            </a:r>
          </a:p>
          <a:p>
            <a:endParaRPr lang="en-US" dirty="0"/>
          </a:p>
          <a:p>
            <a:r>
              <a:rPr lang="en-US" dirty="0" smtClean="0"/>
              <a:t>However, in 1981 Reagan began to fund and sponsor a new group of rebels called the </a:t>
            </a:r>
            <a:r>
              <a:rPr lang="en-US" b="1" dirty="0" smtClean="0"/>
              <a:t>Contras.</a:t>
            </a:r>
            <a:endParaRPr lang="en-US" dirty="0"/>
          </a:p>
        </p:txBody>
      </p:sp>
      <p:pic>
        <p:nvPicPr>
          <p:cNvPr id="7170" name="Picture 2" descr="https://socialhistory.org/sites/default/files/images/collections/d13-4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887" y="1027906"/>
            <a:ext cx="3376245" cy="467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20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0367" y="0"/>
            <a:ext cx="6331633" cy="1325563"/>
          </a:xfrm>
        </p:spPr>
        <p:txBody>
          <a:bodyPr/>
          <a:lstStyle/>
          <a:p>
            <a:r>
              <a:rPr lang="en-US" dirty="0" smtClean="0"/>
              <a:t>Reagan and the Contras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5550" y="1083212"/>
            <a:ext cx="6466449" cy="5774788"/>
          </a:xfrm>
        </p:spPr>
        <p:txBody>
          <a:bodyPr>
            <a:normAutofit/>
          </a:bodyPr>
          <a:lstStyle/>
          <a:p>
            <a:r>
              <a:rPr lang="en-US" dirty="0" smtClean="0"/>
              <a:t>Reagan sent CIA officials to Nicaragua to help the Contras with their war.</a:t>
            </a:r>
          </a:p>
          <a:p>
            <a:endParaRPr lang="en-US" dirty="0"/>
          </a:p>
          <a:p>
            <a:r>
              <a:rPr lang="en-US" dirty="0" smtClean="0"/>
              <a:t>The American people were not happy – and eventually congress banned the U.S. from helping the Contras.</a:t>
            </a:r>
          </a:p>
          <a:p>
            <a:endParaRPr lang="en-US" dirty="0"/>
          </a:p>
          <a:p>
            <a:r>
              <a:rPr lang="en-US" dirty="0" smtClean="0"/>
              <a:t>Reagan continued to do so anyway – and eventually the issue was resolved by an election in 1990. However, the result was a very unstable country.</a:t>
            </a:r>
            <a:endParaRPr lang="en-US" dirty="0"/>
          </a:p>
        </p:txBody>
      </p:sp>
      <p:pic>
        <p:nvPicPr>
          <p:cNvPr id="8194" name="Picture 2" descr="http://www.rense.com/general69/245ontraTim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5" y="513520"/>
            <a:ext cx="4613372" cy="608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378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Grenada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7835"/>
            <a:ext cx="10515600" cy="4351338"/>
          </a:xfrm>
        </p:spPr>
        <p:txBody>
          <a:bodyPr/>
          <a:lstStyle/>
          <a:p>
            <a:r>
              <a:rPr lang="en-US" dirty="0" smtClean="0"/>
              <a:t>Reagan sent 2,000 marines to the tiny Island of Grenada to overthrow the government that was becoming too friendly with Cuba.</a:t>
            </a:r>
          </a:p>
          <a:p>
            <a:endParaRPr lang="en-US" dirty="0"/>
          </a:p>
          <a:p>
            <a:r>
              <a:rPr lang="en-US" dirty="0" smtClean="0"/>
              <a:t>He replaced the government with one friendlier to the U.S.</a:t>
            </a:r>
            <a:endParaRPr lang="en-US" dirty="0"/>
          </a:p>
        </p:txBody>
      </p:sp>
      <p:pic>
        <p:nvPicPr>
          <p:cNvPr id="9218" name="Picture 2" descr="http://cdn-4.historyguy.com/grenada_invasion_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76" y="2920840"/>
            <a:ext cx="5017477" cy="393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50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Panama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825624"/>
            <a:ext cx="12407153" cy="5032375"/>
          </a:xfrm>
        </p:spPr>
        <p:txBody>
          <a:bodyPr/>
          <a:lstStyle/>
          <a:p>
            <a:r>
              <a:rPr lang="en-US" dirty="0" smtClean="0"/>
              <a:t>In Panama, the U.S. government had been giving money to the leader of Panama, Noriega – since the 1960s.</a:t>
            </a:r>
          </a:p>
          <a:p>
            <a:endParaRPr lang="en-US" dirty="0"/>
          </a:p>
          <a:p>
            <a:r>
              <a:rPr lang="en-US" dirty="0" smtClean="0"/>
              <a:t>However, it came to light that he was involved in the international drug trade.</a:t>
            </a:r>
          </a:p>
          <a:p>
            <a:endParaRPr lang="en-US" dirty="0"/>
          </a:p>
          <a:p>
            <a:r>
              <a:rPr lang="en-US" dirty="0" smtClean="0"/>
              <a:t>As a result, Reagan sent 20,000 troops to Panama and overthrew the government, brought Noriega back and sentenced him to 40 years in prison.</a:t>
            </a:r>
          </a:p>
          <a:p>
            <a:endParaRPr lang="en-US" dirty="0"/>
          </a:p>
          <a:p>
            <a:r>
              <a:rPr lang="en-US" dirty="0" smtClean="0"/>
              <a:t>This made the people of Panama resent the United States for its “Imperialism.”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9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Iran-Contra Sandal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1983, terrorist groups loyal to Iran took Americans hostage in Lebanon.</a:t>
            </a:r>
          </a:p>
          <a:p>
            <a:endParaRPr lang="en-US" dirty="0"/>
          </a:p>
          <a:p>
            <a:r>
              <a:rPr lang="en-US" dirty="0" smtClean="0"/>
              <a:t>Reagan denounced Iran, who was at with Iraq, and announced that the US and its allies would not sell arms to Iran.</a:t>
            </a:r>
          </a:p>
          <a:p>
            <a:endParaRPr lang="en-US" dirty="0"/>
          </a:p>
          <a:p>
            <a:r>
              <a:rPr lang="en-US" dirty="0" smtClean="0"/>
              <a:t>He said, famously, “America will never make concessions to terrorists!”</a:t>
            </a:r>
          </a:p>
          <a:p>
            <a:endParaRPr lang="en-US" dirty="0"/>
          </a:p>
          <a:p>
            <a:r>
              <a:rPr lang="en-US" dirty="0" smtClean="0"/>
              <a:t>Americans were shocked to learn in 1986 that Reagan sold arms to Iran in exchange for the Iranian government’s help in getting hostages released.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27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Scandal Gets Deeper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Profits from the Iran Deal were sent to the Nicaraguan rebels known as Contras in direct violation of the Boland Amendment – which prohibited the U.S. to be involved with the Contras.</a:t>
            </a:r>
          </a:p>
          <a:p>
            <a:endParaRPr lang="en-US" dirty="0"/>
          </a:p>
          <a:p>
            <a:r>
              <a:rPr lang="en-US" dirty="0" smtClean="0"/>
              <a:t>A government investigation followed and found many Reagan officials guilty. However, Bush would later </a:t>
            </a:r>
            <a:r>
              <a:rPr lang="en-US" smtClean="0"/>
              <a:t>pardon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15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862</Words>
  <Application>Microsoft Office PowerPoint</Application>
  <PresentationFormat>Widescreen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Foreign Policy After the Cold War</vt:lpstr>
      <vt:lpstr>In 1980…</vt:lpstr>
      <vt:lpstr>A New Era for the Soviet Union</vt:lpstr>
      <vt:lpstr>Increased Tension and an Arms Race</vt:lpstr>
      <vt:lpstr>Gorbachev Tries to Reduce Arms</vt:lpstr>
      <vt:lpstr>The Decline of the Soviet Union</vt:lpstr>
      <vt:lpstr>The End of the Cold War</vt:lpstr>
      <vt:lpstr>Communism Continues in China</vt:lpstr>
      <vt:lpstr>Nicaragua</vt:lpstr>
      <vt:lpstr>The Sandinistas</vt:lpstr>
      <vt:lpstr>Reagan and the Contras</vt:lpstr>
      <vt:lpstr>Grenada</vt:lpstr>
      <vt:lpstr>Panama </vt:lpstr>
      <vt:lpstr>The Iran-Contra Sandal</vt:lpstr>
      <vt:lpstr>The Scandal Gets Deeper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Foreign Policy After the Cold War</dc:title>
  <dc:creator>Sterchi, Aaron</dc:creator>
  <cp:lastModifiedBy>Sterchi, Aaron</cp:lastModifiedBy>
  <cp:revision>17</cp:revision>
  <dcterms:created xsi:type="dcterms:W3CDTF">2016-04-17T20:48:17Z</dcterms:created>
  <dcterms:modified xsi:type="dcterms:W3CDTF">2016-04-19T15:55:03Z</dcterms:modified>
</cp:coreProperties>
</file>